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5" r:id="rId3"/>
    <p:sldId id="258" r:id="rId4"/>
    <p:sldId id="259" r:id="rId5"/>
    <p:sldId id="260" r:id="rId6"/>
    <p:sldId id="264" r:id="rId7"/>
    <p:sldId id="263" r:id="rId8"/>
    <p:sldId id="262" r:id="rId9"/>
    <p:sldId id="265" r:id="rId10"/>
    <p:sldId id="266" r:id="rId11"/>
    <p:sldId id="268" r:id="rId12"/>
    <p:sldId id="270" r:id="rId13"/>
    <p:sldId id="269" r:id="rId14"/>
    <p:sldId id="272" r:id="rId15"/>
    <p:sldId id="274" r:id="rId16"/>
    <p:sldId id="273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7" autoAdjust="0"/>
    <p:restoredTop sz="94660"/>
  </p:normalViewPr>
  <p:slideViewPr>
    <p:cSldViewPr snapToGrid="0">
      <p:cViewPr varScale="1">
        <p:scale>
          <a:sx n="59" d="100"/>
          <a:sy n="59" d="100"/>
        </p:scale>
        <p:origin x="5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8A25-114A-4D82-B754-22433B9E5AA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2FEE-A1F4-415C-B579-0FA526DAD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46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8A25-114A-4D82-B754-22433B9E5AA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2FEE-A1F4-415C-B579-0FA526DAD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42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8A25-114A-4D82-B754-22433B9E5AA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2FEE-A1F4-415C-B579-0FA526DAD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1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8A25-114A-4D82-B754-22433B9E5AA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2FEE-A1F4-415C-B579-0FA526DAD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28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8A25-114A-4D82-B754-22433B9E5AA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2FEE-A1F4-415C-B579-0FA526DAD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4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8A25-114A-4D82-B754-22433B9E5AA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2FEE-A1F4-415C-B579-0FA526DAD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96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8A25-114A-4D82-B754-22433B9E5AA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2FEE-A1F4-415C-B579-0FA526DAD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0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8A25-114A-4D82-B754-22433B9E5AA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2FEE-A1F4-415C-B579-0FA526DAD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31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8A25-114A-4D82-B754-22433B9E5AA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2FEE-A1F4-415C-B579-0FA526DAD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95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8A25-114A-4D82-B754-22433B9E5AA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2FEE-A1F4-415C-B579-0FA526DAD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81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28A25-114A-4D82-B754-22433B9E5AA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2FEE-A1F4-415C-B579-0FA526DAD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0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28A25-114A-4D82-B754-22433B9E5AA7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82FEE-A1F4-415C-B579-0FA526DAD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476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cgsflnEgqY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acau" TargetMode="External"/><Relationship Id="rId2" Type="http://schemas.openxmlformats.org/officeDocument/2006/relationships/hyperlink" Target="https://en.wikipedia.org/wiki/Hong_Kon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 </a:t>
            </a:r>
            <a:r>
              <a:rPr lang="zh-CN" altLang="en-US" b="1" dirty="0">
                <a:solidFill>
                  <a:schemeClr val="accent2"/>
                </a:solidFill>
              </a:rPr>
              <a:t>中文</a:t>
            </a:r>
            <a:r>
              <a:rPr lang="en-US" altLang="zh-CN" b="1" dirty="0">
                <a:solidFill>
                  <a:schemeClr val="accent2"/>
                </a:solidFill>
              </a:rPr>
              <a:t>1     </a:t>
            </a:r>
            <a:r>
              <a:rPr lang="en-US" altLang="zh-CN" b="1" dirty="0">
                <a:solidFill>
                  <a:schemeClr val="accent1"/>
                </a:solidFill>
              </a:rPr>
              <a:t>9</a:t>
            </a:r>
            <a:r>
              <a:rPr lang="zh-CN" altLang="en-US" b="1" dirty="0">
                <a:solidFill>
                  <a:schemeClr val="accent1"/>
                </a:solidFill>
              </a:rPr>
              <a:t>月</a:t>
            </a:r>
            <a:r>
              <a:rPr lang="en-US" altLang="zh-CN" b="1" dirty="0">
                <a:solidFill>
                  <a:schemeClr val="accent1"/>
                </a:solidFill>
              </a:rPr>
              <a:t>12</a:t>
            </a:r>
            <a:r>
              <a:rPr lang="zh-CN" altLang="en-US" b="1" dirty="0">
                <a:solidFill>
                  <a:schemeClr val="accent1"/>
                </a:solidFill>
              </a:rPr>
              <a:t>日  </a:t>
            </a:r>
            <a:r>
              <a:rPr lang="zh-CN" altLang="en-US" b="1" dirty="0">
                <a:solidFill>
                  <a:schemeClr val="accent6"/>
                </a:solidFill>
              </a:rPr>
              <a:t>星期二</a:t>
            </a:r>
            <a:endParaRPr lang="en-US" b="1" dirty="0">
              <a:solidFill>
                <a:schemeClr val="accent6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690" y="1690688"/>
            <a:ext cx="2360395" cy="4351338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1575" y="2706553"/>
            <a:ext cx="19050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195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845590" y="256637"/>
            <a:ext cx="10515600" cy="1325563"/>
          </a:xfrm>
        </p:spPr>
        <p:txBody>
          <a:bodyPr/>
          <a:lstStyle/>
          <a:p>
            <a:r>
              <a:rPr lang="en-US" altLang="zh-CN" dirty="0"/>
              <a:t>Forbidden City </a:t>
            </a:r>
            <a:r>
              <a:rPr lang="zh-CN" altLang="en-US" dirty="0"/>
              <a:t>故宫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75" y="1784559"/>
            <a:ext cx="5603809" cy="3429698"/>
          </a:xfr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936" y="1784558"/>
            <a:ext cx="5130375" cy="3429697"/>
          </a:xfrm>
        </p:spPr>
      </p:pic>
    </p:spTree>
    <p:extLst>
      <p:ext uri="{BB962C8B-B14F-4D97-AF65-F5344CB8AC3E}">
        <p14:creationId xmlns:p14="http://schemas.microsoft.com/office/powerpoint/2010/main" val="654198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Great Wall </a:t>
            </a:r>
            <a:r>
              <a:rPr lang="zh-CN" altLang="en-US" dirty="0"/>
              <a:t>长城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78727"/>
            <a:ext cx="4943959" cy="4979273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08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China                                    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Captial</a:t>
            </a:r>
            <a:r>
              <a:rPr lang="en-US" dirty="0"/>
              <a:t>   Beijing ,</a:t>
            </a:r>
          </a:p>
          <a:p>
            <a:r>
              <a:rPr lang="en-US" dirty="0"/>
              <a:t>Area       3,705,407</a:t>
            </a:r>
          </a:p>
          <a:p>
            <a:r>
              <a:rPr lang="en-US" dirty="0"/>
              <a:t>Population 1,302,275,514</a:t>
            </a:r>
          </a:p>
          <a:p>
            <a:r>
              <a:rPr lang="en-US" dirty="0"/>
              <a:t>Location </a:t>
            </a:r>
          </a:p>
          <a:p>
            <a:r>
              <a:rPr lang="en-US" dirty="0"/>
              <a:t>Time zone : 5</a:t>
            </a:r>
          </a:p>
          <a:p>
            <a:r>
              <a:rPr lang="en-US" dirty="0"/>
              <a:t>Beijing Time ( one standard time)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 </a:t>
            </a:r>
            <a:r>
              <a:rPr lang="en-US" dirty="0" err="1"/>
              <a:t>Washintong</a:t>
            </a:r>
            <a:r>
              <a:rPr lang="en-US" dirty="0"/>
              <a:t>. DC</a:t>
            </a:r>
          </a:p>
          <a:p>
            <a:r>
              <a:rPr lang="en-US" dirty="0"/>
              <a:t>3,717,813</a:t>
            </a:r>
          </a:p>
          <a:p>
            <a:r>
              <a:rPr lang="en-US" dirty="0"/>
              <a:t>294,275,788</a:t>
            </a:r>
          </a:p>
          <a:p>
            <a:endParaRPr lang="en-US" dirty="0"/>
          </a:p>
          <a:p>
            <a:r>
              <a:rPr lang="en-US" dirty="0"/>
              <a:t>6</a:t>
            </a:r>
          </a:p>
          <a:p>
            <a:r>
              <a:rPr lang="en-US" dirty="0"/>
              <a:t>(not summer time)</a:t>
            </a:r>
          </a:p>
          <a:p>
            <a:r>
              <a:rPr lang="en-US" dirty="0"/>
              <a:t>Eastern Time -13</a:t>
            </a:r>
          </a:p>
          <a:p>
            <a:r>
              <a:rPr lang="en-US" dirty="0"/>
              <a:t>Center Time -14</a:t>
            </a:r>
          </a:p>
          <a:p>
            <a:r>
              <a:rPr lang="en-US" dirty="0"/>
              <a:t>Mountain Time-15</a:t>
            </a:r>
          </a:p>
          <a:p>
            <a:r>
              <a:rPr lang="en-US" dirty="0"/>
              <a:t>Pacific  time zone -16</a:t>
            </a:r>
          </a:p>
          <a:p>
            <a:r>
              <a:rPr lang="en-US" dirty="0"/>
              <a:t>Alaska Hawaii time-17, 18</a:t>
            </a:r>
          </a:p>
        </p:txBody>
      </p:sp>
    </p:spTree>
    <p:extLst>
      <p:ext uri="{BB962C8B-B14F-4D97-AF65-F5344CB8AC3E}">
        <p14:creationId xmlns:p14="http://schemas.microsoft.com/office/powerpoint/2010/main" val="186259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25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154918"/>
            <a:ext cx="10515600" cy="1325563"/>
          </a:xfrm>
        </p:spPr>
        <p:txBody>
          <a:bodyPr/>
          <a:lstStyle/>
          <a:p>
            <a:r>
              <a:rPr lang="en-US" dirty="0"/>
              <a:t>China </a:t>
            </a:r>
            <a:r>
              <a:rPr lang="en-US" dirty="0" err="1"/>
              <a:t>nabours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772" y="1690688"/>
            <a:ext cx="7716456" cy="516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011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Pinyin  : Initials and Finals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Chinese for Kids | Song to Learn Pinyin in 4 minutes!</a:t>
            </a:r>
            <a:br>
              <a:rPr lang="en-US" dirty="0"/>
            </a:br>
            <a:br>
              <a:rPr lang="en-US" dirty="0"/>
            </a:br>
            <a:r>
              <a:rPr lang="en-US" dirty="0">
                <a:hlinkClick r:id="rId2"/>
              </a:rPr>
              <a:t>https://www.youtube.com/watch?v=ocgsflnEgqY</a:t>
            </a:r>
            <a:br>
              <a:rPr lang="en-US" dirty="0"/>
            </a:br>
            <a:br>
              <a:rPr lang="en-US" dirty="0"/>
            </a:br>
            <a:r>
              <a:rPr lang="en-US" dirty="0"/>
              <a:t>https://www.youtube.com/watch?v=XTMQuoHOVDI</a:t>
            </a:r>
            <a:br>
              <a:rPr lang="en-US" dirty="0"/>
            </a:br>
            <a:r>
              <a:rPr lang="en-US" dirty="0"/>
              <a:t>Learn Chinese - </a:t>
            </a:r>
            <a:r>
              <a:rPr lang="en-US" dirty="0" err="1"/>
              <a:t>bō</a:t>
            </a:r>
            <a:r>
              <a:rPr lang="en-US" dirty="0"/>
              <a:t> </a:t>
            </a:r>
            <a:r>
              <a:rPr lang="en-US" dirty="0" err="1"/>
              <a:t>pō</a:t>
            </a:r>
            <a:r>
              <a:rPr lang="en-US" dirty="0"/>
              <a:t> </a:t>
            </a:r>
            <a:r>
              <a:rPr lang="en-US" dirty="0" err="1"/>
              <a:t>mō</a:t>
            </a:r>
            <a:r>
              <a:rPr lang="en-US" dirty="0"/>
              <a:t>(Chinese pinyin song)</a:t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1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https://www.youtube.com/watch?v=cbZR_m8SjjM</a:t>
            </a:r>
          </a:p>
        </p:txBody>
      </p:sp>
    </p:spTree>
    <p:extLst>
      <p:ext uri="{BB962C8B-B14F-4D97-AF65-F5344CB8AC3E}">
        <p14:creationId xmlns:p14="http://schemas.microsoft.com/office/powerpoint/2010/main" val="2245681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Nonboring countries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72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祝你生日快乐</a:t>
            </a:r>
            <a:r>
              <a:rPr lang="en-US" altLang="zh-CN" dirty="0">
                <a:solidFill>
                  <a:srgbClr val="FF0000"/>
                </a:solidFill>
              </a:rPr>
              <a:t>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https://www.youtube.com/watch?v=AerP9lgnvEs</a:t>
            </a:r>
          </a:p>
        </p:txBody>
      </p:sp>
    </p:spTree>
    <p:extLst>
      <p:ext uri="{BB962C8B-B14F-4D97-AF65-F5344CB8AC3E}">
        <p14:creationId xmlns:p14="http://schemas.microsoft.com/office/powerpoint/2010/main" val="2245144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learned yesterday</a:t>
            </a:r>
            <a:r>
              <a:rPr lang="zh-CN" altLang="en-US" dirty="0"/>
              <a:t>我们昨天学的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191" y="2211643"/>
            <a:ext cx="2981325" cy="1533525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239" y="3745168"/>
            <a:ext cx="2952750" cy="15525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6540" y="4643282"/>
            <a:ext cx="2209800" cy="166687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27468" y="1701132"/>
            <a:ext cx="67709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  </a:t>
            </a:r>
            <a:r>
              <a:rPr lang="en-US" sz="4000" b="1" dirty="0" err="1"/>
              <a:t>xiè</a:t>
            </a:r>
            <a:r>
              <a:rPr lang="en-US" sz="4000" b="1" dirty="0"/>
              <a:t>  </a:t>
            </a:r>
            <a:r>
              <a:rPr lang="en-US" sz="4000" b="1" dirty="0" err="1"/>
              <a:t>xie</a:t>
            </a:r>
            <a:r>
              <a:rPr lang="en-US" sz="4000" b="1" dirty="0"/>
              <a:t>  </a:t>
            </a:r>
            <a:r>
              <a:rPr lang="zh-CN" altLang="en-US" sz="4000" b="1" dirty="0"/>
              <a:t>（</a:t>
            </a:r>
            <a:r>
              <a:rPr lang="en-US" sz="4000" b="1" dirty="0" err="1"/>
              <a:t>nǐ</a:t>
            </a:r>
            <a:r>
              <a:rPr lang="en-US" sz="4000" b="1" dirty="0"/>
              <a:t>)</a:t>
            </a:r>
          </a:p>
          <a:p>
            <a:r>
              <a:rPr lang="zh-CN" altLang="en-US" sz="4000" b="1" dirty="0"/>
              <a:t>  谢   谢      </a:t>
            </a:r>
            <a:r>
              <a:rPr lang="en-US" altLang="zh-CN" sz="4000" dirty="0">
                <a:solidFill>
                  <a:srgbClr val="FF0000"/>
                </a:solidFill>
              </a:rPr>
              <a:t>(</a:t>
            </a:r>
            <a:r>
              <a:rPr lang="zh-CN" altLang="en-US" sz="4000" dirty="0">
                <a:solidFill>
                  <a:srgbClr val="FF0000"/>
                </a:solidFill>
              </a:rPr>
              <a:t>你</a:t>
            </a:r>
            <a:r>
              <a:rPr lang="en-US" altLang="zh-CN" sz="4000" dirty="0">
                <a:solidFill>
                  <a:srgbClr val="FF0000"/>
                </a:solidFill>
              </a:rPr>
              <a:t>)</a:t>
            </a:r>
            <a:endParaRPr lang="en-US" sz="4000" dirty="0">
              <a:solidFill>
                <a:srgbClr val="FF0000"/>
              </a:solidFill>
            </a:endParaRPr>
          </a:p>
          <a:p>
            <a:r>
              <a:rPr lang="en-US" sz="4000" dirty="0">
                <a:solidFill>
                  <a:srgbClr val="FF0000"/>
                </a:solidFill>
              </a:rPr>
              <a:t>  </a:t>
            </a:r>
            <a:r>
              <a:rPr lang="en-US" sz="4000" dirty="0" err="1">
                <a:solidFill>
                  <a:srgbClr val="FF0000"/>
                </a:solidFill>
              </a:rPr>
              <a:t>Bú</a:t>
            </a:r>
            <a:r>
              <a:rPr lang="en-US" sz="4000" dirty="0">
                <a:solidFill>
                  <a:srgbClr val="FF0000"/>
                </a:solidFill>
              </a:rPr>
              <a:t>   </a:t>
            </a:r>
            <a:r>
              <a:rPr lang="en-US" sz="4000" dirty="0" err="1">
                <a:solidFill>
                  <a:srgbClr val="FF0000"/>
                </a:solidFill>
              </a:rPr>
              <a:t>kè</a:t>
            </a:r>
            <a:r>
              <a:rPr lang="en-US" sz="4000" dirty="0">
                <a:solidFill>
                  <a:srgbClr val="FF0000"/>
                </a:solidFill>
              </a:rPr>
              <a:t>  qi</a:t>
            </a:r>
            <a:endParaRPr lang="en-US" altLang="zh-CN" sz="4000" dirty="0">
              <a:solidFill>
                <a:srgbClr val="FF0000"/>
              </a:solidFill>
            </a:endParaRPr>
          </a:p>
          <a:p>
            <a:r>
              <a:rPr lang="zh-CN" altLang="en-US" sz="4000" dirty="0">
                <a:solidFill>
                  <a:srgbClr val="FF0000"/>
                </a:solidFill>
              </a:rPr>
              <a:t> 不   客  气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122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we have learnt </a:t>
            </a:r>
            <a:r>
              <a:rPr lang="zh-CN" altLang="en-US" dirty="0"/>
              <a:t>我们学过的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       </a:t>
            </a:r>
            <a:endParaRPr lang="en-US" sz="2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/>
              <a:t>       </a:t>
            </a:r>
            <a:endParaRPr lang="en-US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373912" y="1985580"/>
            <a:ext cx="10698345" cy="4672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6400" b="1" dirty="0">
                <a:solidFill>
                  <a:schemeClr val="accent1"/>
                </a:solidFill>
              </a:rPr>
              <a:t>A.</a:t>
            </a:r>
            <a:r>
              <a:rPr lang="zh-CN" altLang="en-US" sz="6400" b="1" dirty="0">
                <a:solidFill>
                  <a:schemeClr val="accent1"/>
                </a:solidFill>
              </a:rPr>
              <a:t>  </a:t>
            </a:r>
            <a:r>
              <a:rPr lang="en-US" altLang="zh-CN" sz="6400" b="1" dirty="0">
                <a:solidFill>
                  <a:schemeClr val="accent1"/>
                </a:solidFill>
              </a:rPr>
              <a:t>         </a:t>
            </a:r>
            <a:r>
              <a:rPr lang="en-US" altLang="zh-CN" sz="6400" b="1" dirty="0" err="1">
                <a:solidFill>
                  <a:schemeClr val="accent1"/>
                </a:solidFill>
              </a:rPr>
              <a:t>nǐ</a:t>
            </a:r>
            <a:r>
              <a:rPr lang="en-US" altLang="zh-CN" sz="6400" b="1" dirty="0">
                <a:solidFill>
                  <a:schemeClr val="accent1"/>
                </a:solidFill>
              </a:rPr>
              <a:t>    </a:t>
            </a:r>
            <a:r>
              <a:rPr lang="en-US" altLang="zh-CN" sz="6400" b="1" dirty="0" err="1">
                <a:solidFill>
                  <a:schemeClr val="accent1"/>
                </a:solidFill>
              </a:rPr>
              <a:t>hǎo</a:t>
            </a:r>
            <a:r>
              <a:rPr lang="en-US" altLang="zh-CN" sz="6400" b="1" dirty="0">
                <a:solidFill>
                  <a:schemeClr val="accent1"/>
                </a:solidFill>
              </a:rPr>
              <a:t>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6400" b="1" dirty="0">
                <a:solidFill>
                  <a:schemeClr val="accent1"/>
                </a:solidFill>
              </a:rPr>
              <a:t>                     你    好 </a:t>
            </a:r>
            <a:r>
              <a:rPr lang="en-US" altLang="zh-CN" sz="6400" b="1" dirty="0">
                <a:solidFill>
                  <a:schemeClr val="accent1"/>
                </a:solidFill>
              </a:rPr>
              <a:t>(  hello)-----</a:t>
            </a:r>
          </a:p>
          <a:p>
            <a:r>
              <a:rPr lang="en-US" altLang="zh-CN" sz="6400" b="1" dirty="0">
                <a:solidFill>
                  <a:schemeClr val="accent1"/>
                </a:solidFill>
              </a:rPr>
              <a:t>        </a:t>
            </a:r>
            <a:r>
              <a:rPr lang="en-US" altLang="zh-CN" sz="6400" b="1" dirty="0" err="1">
                <a:solidFill>
                  <a:schemeClr val="accent1"/>
                </a:solidFill>
              </a:rPr>
              <a:t>wǒ</a:t>
            </a:r>
            <a:r>
              <a:rPr lang="en-US" altLang="zh-CN" sz="6400" b="1" dirty="0">
                <a:solidFill>
                  <a:schemeClr val="accent1"/>
                </a:solidFill>
              </a:rPr>
              <a:t>  </a:t>
            </a:r>
            <a:r>
              <a:rPr lang="en-US" altLang="zh-CN" sz="6400" b="1" dirty="0" err="1">
                <a:solidFill>
                  <a:schemeClr val="accent1"/>
                </a:solidFill>
              </a:rPr>
              <a:t>jiǎo</a:t>
            </a:r>
            <a:endParaRPr lang="en-US" altLang="zh-CN" sz="6400" b="1" dirty="0">
              <a:solidFill>
                <a:schemeClr val="accent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6400" b="1" dirty="0">
                <a:solidFill>
                  <a:schemeClr val="accent1"/>
                </a:solidFill>
              </a:rPr>
              <a:t>                   </a:t>
            </a:r>
            <a:r>
              <a:rPr lang="zh-CN" altLang="en-US" sz="6400" b="1" dirty="0">
                <a:solidFill>
                  <a:schemeClr val="accent1"/>
                </a:solidFill>
              </a:rPr>
              <a:t>我    叫</a:t>
            </a:r>
            <a:r>
              <a:rPr lang="en-US" altLang="zh-CN" sz="6400" b="1" dirty="0">
                <a:solidFill>
                  <a:schemeClr val="accent1"/>
                </a:solidFill>
              </a:rPr>
              <a:t>…</a:t>
            </a:r>
            <a:r>
              <a:rPr lang="zh-CN" altLang="en-US" sz="6400" b="1" dirty="0">
                <a:solidFill>
                  <a:schemeClr val="accent1"/>
                </a:solidFill>
              </a:rPr>
              <a:t>（ </a:t>
            </a:r>
            <a:r>
              <a:rPr lang="en-US" altLang="zh-CN" sz="6400" b="1" dirty="0">
                <a:solidFill>
                  <a:schemeClr val="accent1"/>
                </a:solidFill>
              </a:rPr>
              <a:t>I am called +your name)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6400" b="1" dirty="0">
              <a:solidFill>
                <a:schemeClr val="accent1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sz="6400" b="1" dirty="0">
                <a:solidFill>
                  <a:schemeClr val="accent1"/>
                </a:solidFill>
              </a:rPr>
              <a:t>     </a:t>
            </a:r>
            <a:r>
              <a:rPr lang="en-US" sz="6400" b="1" dirty="0" err="1">
                <a:solidFill>
                  <a:schemeClr val="accent1"/>
                </a:solidFill>
              </a:rPr>
              <a:t>nǐ</a:t>
            </a:r>
            <a:r>
              <a:rPr lang="en-US" sz="6400" b="1" dirty="0">
                <a:solidFill>
                  <a:schemeClr val="accent1"/>
                </a:solidFill>
              </a:rPr>
              <a:t>   </a:t>
            </a:r>
            <a:r>
              <a:rPr lang="en-US" sz="6400" b="1" dirty="0" err="1">
                <a:solidFill>
                  <a:schemeClr val="accent1"/>
                </a:solidFill>
              </a:rPr>
              <a:t>jiào</a:t>
            </a:r>
            <a:r>
              <a:rPr lang="en-US" sz="6400" b="1" dirty="0">
                <a:solidFill>
                  <a:schemeClr val="accent1"/>
                </a:solidFill>
              </a:rPr>
              <a:t>  </a:t>
            </a:r>
            <a:r>
              <a:rPr lang="en-US" sz="6400" b="1" dirty="0" err="1">
                <a:solidFill>
                  <a:schemeClr val="accent1"/>
                </a:solidFill>
              </a:rPr>
              <a:t>shénme</a:t>
            </a:r>
            <a:r>
              <a:rPr lang="en-US" sz="6400" b="1" dirty="0">
                <a:solidFill>
                  <a:schemeClr val="accent1"/>
                </a:solidFill>
              </a:rPr>
              <a:t>   </a:t>
            </a:r>
            <a:r>
              <a:rPr lang="en-US" sz="6400" b="1" dirty="0" err="1">
                <a:solidFill>
                  <a:schemeClr val="accent1"/>
                </a:solidFill>
              </a:rPr>
              <a:t>míngzi</a:t>
            </a:r>
            <a:r>
              <a:rPr lang="en-US" altLang="zh-CN" sz="6400" b="1" dirty="0" err="1">
                <a:solidFill>
                  <a:schemeClr val="accent1"/>
                </a:solidFill>
              </a:rPr>
              <a:t>i</a:t>
            </a:r>
            <a:r>
              <a:rPr lang="en-US" altLang="zh-CN" sz="6400" b="1" dirty="0">
                <a:solidFill>
                  <a:schemeClr val="accent1"/>
                </a:solidFill>
              </a:rPr>
              <a:t> (What is your name?)</a:t>
            </a:r>
            <a:endParaRPr lang="en-US" sz="6400" b="1" dirty="0">
              <a:solidFill>
                <a:schemeClr val="accent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6400" b="1" dirty="0">
                <a:solidFill>
                  <a:schemeClr val="accent1"/>
                </a:solidFill>
              </a:rPr>
              <a:t>             </a:t>
            </a:r>
            <a:r>
              <a:rPr lang="zh-CN" altLang="en-US" sz="6400" b="1" dirty="0">
                <a:solidFill>
                  <a:schemeClr val="accent1"/>
                </a:solidFill>
              </a:rPr>
              <a:t>你   叫         什么       名字</a:t>
            </a:r>
            <a:endParaRPr lang="en-US" altLang="zh-CN" sz="6400" b="1" dirty="0">
              <a:solidFill>
                <a:schemeClr val="accent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6400" b="1" dirty="0">
                <a:solidFill>
                  <a:schemeClr val="accent1"/>
                </a:solidFill>
              </a:rPr>
              <a:t>              </a:t>
            </a:r>
            <a:r>
              <a:rPr lang="en-US" altLang="zh-CN" sz="6400" b="1" dirty="0" err="1">
                <a:solidFill>
                  <a:schemeClr val="accent1"/>
                </a:solidFill>
              </a:rPr>
              <a:t>wǒ</a:t>
            </a:r>
            <a:r>
              <a:rPr lang="en-US" altLang="zh-CN" sz="6400" b="1" dirty="0">
                <a:solidFill>
                  <a:schemeClr val="accent1"/>
                </a:solidFill>
              </a:rPr>
              <a:t>  </a:t>
            </a:r>
            <a:r>
              <a:rPr lang="en-US" altLang="zh-CN" sz="6400" b="1" dirty="0" err="1">
                <a:solidFill>
                  <a:schemeClr val="accent1"/>
                </a:solidFill>
              </a:rPr>
              <a:t>jiǎo</a:t>
            </a:r>
            <a:endParaRPr lang="en-US" altLang="zh-CN" sz="6400" b="1" dirty="0">
              <a:solidFill>
                <a:schemeClr val="accent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6400" b="1" dirty="0">
                <a:solidFill>
                  <a:schemeClr val="accent1"/>
                </a:solidFill>
              </a:rPr>
              <a:t>             </a:t>
            </a:r>
            <a:r>
              <a:rPr lang="zh-CN" altLang="en-US" sz="6400" b="1" dirty="0">
                <a:solidFill>
                  <a:schemeClr val="accent1"/>
                </a:solidFill>
              </a:rPr>
              <a:t>我     叫</a:t>
            </a:r>
            <a:r>
              <a:rPr lang="en-US" altLang="zh-CN" sz="6400" b="1" dirty="0">
                <a:solidFill>
                  <a:schemeClr val="accent1"/>
                </a:solidFill>
              </a:rPr>
              <a:t>…</a:t>
            </a:r>
            <a:r>
              <a:rPr lang="zh-CN" altLang="en-US" sz="6400" b="1" dirty="0">
                <a:solidFill>
                  <a:schemeClr val="accent1"/>
                </a:solidFill>
              </a:rPr>
              <a:t>（ </a:t>
            </a:r>
            <a:r>
              <a:rPr lang="en-US" altLang="zh-CN" sz="6400" b="1" dirty="0">
                <a:solidFill>
                  <a:schemeClr val="accent1"/>
                </a:solidFill>
              </a:rPr>
              <a:t>I am called +your name)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6400" b="1" dirty="0">
              <a:solidFill>
                <a:schemeClr val="accent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6400" b="1" dirty="0">
                <a:solidFill>
                  <a:schemeClr val="accent1"/>
                </a:solidFill>
              </a:rPr>
              <a:t>           </a:t>
            </a:r>
            <a:r>
              <a:rPr lang="zh-CN" altLang="en-US" sz="6400" b="1" dirty="0">
                <a:solidFill>
                  <a:schemeClr val="accent1"/>
                </a:solidFill>
              </a:rPr>
              <a:t>  </a:t>
            </a:r>
            <a:r>
              <a:rPr lang="en-US" altLang="zh-CN" sz="6400" b="1" dirty="0" err="1">
                <a:solidFill>
                  <a:schemeClr val="accent1"/>
                </a:solidFill>
              </a:rPr>
              <a:t>zài</a:t>
            </a:r>
            <a:r>
              <a:rPr lang="en-US" altLang="zh-CN" sz="6400" b="1" dirty="0">
                <a:solidFill>
                  <a:schemeClr val="accent1"/>
                </a:solidFill>
              </a:rPr>
              <a:t>  </a:t>
            </a:r>
            <a:r>
              <a:rPr lang="en-US" altLang="zh-CN" sz="6400" b="1" dirty="0" err="1">
                <a:solidFill>
                  <a:schemeClr val="accent1"/>
                </a:solidFill>
              </a:rPr>
              <a:t>jiàn</a:t>
            </a:r>
            <a:r>
              <a:rPr lang="en-US" altLang="zh-CN" sz="6400" b="1" dirty="0">
                <a:solidFill>
                  <a:schemeClr val="accent1"/>
                </a:solidFill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6400" b="1" dirty="0">
                <a:solidFill>
                  <a:schemeClr val="accent1"/>
                </a:solidFill>
              </a:rPr>
              <a:t>             </a:t>
            </a:r>
            <a:r>
              <a:rPr lang="zh-CN" altLang="en-US" sz="6400" b="1" dirty="0">
                <a:solidFill>
                  <a:schemeClr val="accent1"/>
                </a:solidFill>
              </a:rPr>
              <a:t>再    见 （</a:t>
            </a:r>
            <a:r>
              <a:rPr lang="en-US" altLang="zh-CN" sz="6400" b="1" dirty="0">
                <a:solidFill>
                  <a:schemeClr val="accent1"/>
                </a:solidFill>
              </a:rPr>
              <a:t>bye)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5400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5100" dirty="0">
              <a:solidFill>
                <a:srgbClr val="FF3399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br>
              <a:rPr lang="en-US" altLang="zh-CN" sz="5100" dirty="0">
                <a:solidFill>
                  <a:srgbClr val="FF3399"/>
                </a:solidFill>
              </a:rPr>
            </a:br>
            <a:endParaRPr lang="en-US" altLang="zh-CN" sz="5100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>
                <a:solidFill>
                  <a:srgbClr val="FF0000"/>
                </a:solidFill>
              </a:rPr>
              <a:t>   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84058" y="1985580"/>
            <a:ext cx="590794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err="1">
                <a:solidFill>
                  <a:srgbClr val="00B050"/>
                </a:solidFill>
              </a:rPr>
              <a:t>Nǐ</a:t>
            </a:r>
            <a:r>
              <a:rPr lang="en-US" altLang="zh-CN" sz="4000" dirty="0">
                <a:solidFill>
                  <a:srgbClr val="00B050"/>
                </a:solidFill>
              </a:rPr>
              <a:t> </a:t>
            </a:r>
            <a:r>
              <a:rPr lang="en-US" altLang="zh-CN" sz="4000" dirty="0" err="1">
                <a:solidFill>
                  <a:srgbClr val="00B050"/>
                </a:solidFill>
              </a:rPr>
              <a:t>hǎo</a:t>
            </a:r>
            <a:r>
              <a:rPr lang="en-US" altLang="zh-CN" sz="4000" dirty="0">
                <a:solidFill>
                  <a:srgbClr val="00B050"/>
                </a:solidFill>
              </a:rPr>
              <a:t> ma ?</a:t>
            </a:r>
          </a:p>
          <a:p>
            <a:r>
              <a:rPr lang="zh-CN" altLang="en-US" sz="4000" dirty="0">
                <a:solidFill>
                  <a:srgbClr val="00B050"/>
                </a:solidFill>
              </a:rPr>
              <a:t>你  好    吗？</a:t>
            </a:r>
            <a:r>
              <a:rPr lang="en-US" altLang="zh-CN" sz="4000" dirty="0">
                <a:solidFill>
                  <a:srgbClr val="00B050"/>
                </a:solidFill>
              </a:rPr>
              <a:t>(How are you?)</a:t>
            </a:r>
          </a:p>
          <a:p>
            <a:r>
              <a:rPr lang="en-US" altLang="zh-CN" sz="4000" dirty="0" err="1">
                <a:solidFill>
                  <a:srgbClr val="00B050"/>
                </a:solidFill>
              </a:rPr>
              <a:t>Wǒ</a:t>
            </a:r>
            <a:r>
              <a:rPr lang="en-US" altLang="zh-CN" sz="4000" dirty="0">
                <a:solidFill>
                  <a:srgbClr val="00B050"/>
                </a:solidFill>
              </a:rPr>
              <a:t> </a:t>
            </a:r>
            <a:r>
              <a:rPr lang="en-US" altLang="zh-CN" sz="4000" dirty="0" err="1">
                <a:solidFill>
                  <a:srgbClr val="00B050"/>
                </a:solidFill>
              </a:rPr>
              <a:t>hěn</a:t>
            </a:r>
            <a:r>
              <a:rPr lang="en-US" altLang="zh-CN" sz="4000" dirty="0">
                <a:solidFill>
                  <a:srgbClr val="00B050"/>
                </a:solidFill>
              </a:rPr>
              <a:t> </a:t>
            </a:r>
            <a:r>
              <a:rPr lang="en-US" altLang="zh-CN" sz="4000" dirty="0" err="1">
                <a:solidFill>
                  <a:srgbClr val="00B050"/>
                </a:solidFill>
              </a:rPr>
              <a:t>hǎo</a:t>
            </a:r>
            <a:endParaRPr lang="en-US" altLang="zh-CN" sz="4000" dirty="0">
              <a:solidFill>
                <a:srgbClr val="00B050"/>
              </a:solidFill>
            </a:endParaRPr>
          </a:p>
          <a:p>
            <a:r>
              <a:rPr lang="zh-CN" altLang="en-US" sz="4000" dirty="0">
                <a:solidFill>
                  <a:srgbClr val="00B050"/>
                </a:solidFill>
              </a:rPr>
              <a:t>我   很   好</a:t>
            </a:r>
            <a:r>
              <a:rPr lang="en-US" altLang="zh-CN" sz="4000" dirty="0">
                <a:solidFill>
                  <a:srgbClr val="00B050"/>
                </a:solidFill>
              </a:rPr>
              <a:t>. ( I am very well</a:t>
            </a:r>
            <a:r>
              <a:rPr lang="en-US" altLang="zh-CN" sz="4000" dirty="0"/>
              <a:t>.)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51962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中国地理</a:t>
            </a:r>
            <a:r>
              <a:rPr lang="en-US" altLang="zh-CN" dirty="0"/>
              <a:t>zhong1guo2 di4li3 China Geography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718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672" y="1825625"/>
            <a:ext cx="6956655" cy="4351338"/>
          </a:xfrm>
        </p:spPr>
      </p:pic>
    </p:spTree>
    <p:extLst>
      <p:ext uri="{BB962C8B-B14F-4D97-AF65-F5344CB8AC3E}">
        <p14:creationId xmlns:p14="http://schemas.microsoft.com/office/powerpoint/2010/main" val="2467210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4485" y="1825625"/>
            <a:ext cx="4483030" cy="4351338"/>
          </a:xfrm>
        </p:spPr>
      </p:pic>
    </p:spTree>
    <p:extLst>
      <p:ext uri="{BB962C8B-B14F-4D97-AF65-F5344CB8AC3E}">
        <p14:creationId xmlns:p14="http://schemas.microsoft.com/office/powerpoint/2010/main" val="2831671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Today, Chinese has an official language status in five countries/regions or territories. In </a:t>
            </a:r>
            <a:r>
              <a:rPr lang="en-US" b="1" dirty="0"/>
              <a:t>China</a:t>
            </a:r>
            <a:r>
              <a:rPr lang="en-US" dirty="0"/>
              <a:t> and </a:t>
            </a:r>
            <a:r>
              <a:rPr lang="en-US" b="1" dirty="0"/>
              <a:t>Taiwan</a:t>
            </a:r>
            <a:r>
              <a:rPr lang="en-US" dirty="0"/>
              <a:t> it is the sole official language as Mandarin, while </a:t>
            </a:r>
            <a:r>
              <a:rPr lang="en-US" dirty="0" err="1"/>
              <a:t>in</a:t>
            </a:r>
            <a:r>
              <a:rPr lang="en-US" b="1" dirty="0" err="1"/>
              <a:t>Singapore</a:t>
            </a:r>
            <a:r>
              <a:rPr lang="en-US" dirty="0"/>
              <a:t> (as Mandarin) it is one of the four official languages.</a:t>
            </a:r>
          </a:p>
          <a:p>
            <a:r>
              <a:rPr lang="en-US" dirty="0"/>
              <a:t>Co-Official language (As </a:t>
            </a:r>
            <a:r>
              <a:rPr lang="en-US" i="1" dirty="0"/>
              <a:t>Cantonese</a:t>
            </a:r>
            <a:r>
              <a:rPr lang="en-US" dirty="0"/>
              <a:t> in </a:t>
            </a:r>
            <a:r>
              <a:rPr lang="en-US" dirty="0">
                <a:hlinkClick r:id="rId2" tooltip="Hong Kong"/>
              </a:rPr>
              <a:t>Hong Kong</a:t>
            </a:r>
            <a:r>
              <a:rPr lang="en-US" dirty="0"/>
              <a:t> alongside English, and in </a:t>
            </a:r>
            <a:r>
              <a:rPr lang="en-US" dirty="0">
                <a:hlinkClick r:id="rId3" tooltip="Macau"/>
              </a:rPr>
              <a:t>Macau</a:t>
            </a:r>
            <a:r>
              <a:rPr lang="en-US" dirty="0"/>
              <a:t> alongside Portuguese)</a:t>
            </a:r>
          </a:p>
        </p:txBody>
      </p:sp>
    </p:spTree>
    <p:extLst>
      <p:ext uri="{BB962C8B-B14F-4D97-AF65-F5344CB8AC3E}">
        <p14:creationId xmlns:p14="http://schemas.microsoft.com/office/powerpoint/2010/main" val="68813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Tiananmen Square </a:t>
            </a:r>
            <a:r>
              <a:rPr lang="zh-CN" altLang="en-US" dirty="0"/>
              <a:t>天安门广场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828" y="2972338"/>
            <a:ext cx="3266929" cy="2165717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546" y="2972338"/>
            <a:ext cx="5069551" cy="168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23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278</Words>
  <Application>Microsoft Office PowerPoint</Application>
  <PresentationFormat>Widescreen</PresentationFormat>
  <Paragraphs>61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等线</vt:lpstr>
      <vt:lpstr>等线 Light</vt:lpstr>
      <vt:lpstr>Arial</vt:lpstr>
      <vt:lpstr>Calibri</vt:lpstr>
      <vt:lpstr>Calibri Light</vt:lpstr>
      <vt:lpstr>Office Theme</vt:lpstr>
      <vt:lpstr>  中文1     9月12日  星期二</vt:lpstr>
      <vt:lpstr>祝你生日快乐!</vt:lpstr>
      <vt:lpstr>What we learned yesterday我们昨天学的</vt:lpstr>
      <vt:lpstr>What we have learnt 我们学过的</vt:lpstr>
      <vt:lpstr>中国地理zhong1guo2 di4li3 China Geography</vt:lpstr>
      <vt:lpstr>PowerPoint Presentation</vt:lpstr>
      <vt:lpstr>PowerPoint Presentation</vt:lpstr>
      <vt:lpstr>PowerPoint Presentation</vt:lpstr>
      <vt:lpstr>Tiananmen Square 天安门广场</vt:lpstr>
      <vt:lpstr>Forbidden City 故宫</vt:lpstr>
      <vt:lpstr>Great Wall 长城</vt:lpstr>
      <vt:lpstr>China                                     US</vt:lpstr>
      <vt:lpstr>Population</vt:lpstr>
      <vt:lpstr>China nabours</vt:lpstr>
      <vt:lpstr>          Pinyin  : Initials and Finals   Chinese for Kids | Song to Learn Pinyin in 4 minutes!  https://www.youtube.com/watch?v=ocgsflnEgqY  https://www.youtube.com/watch?v=XTMQuoHOVDI Learn Chinese - bō pō mō(Chinese pinyin song) </vt:lpstr>
      <vt:lpstr>https://www.youtube.com/watch?v=cbZR_m8SjjM</vt:lpstr>
      <vt:lpstr>Nonboring countries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中文1     9月12日  星期二</dc:title>
  <dc:creator>Wang, Yuhua</dc:creator>
  <cp:lastModifiedBy>Wang, Yuhua</cp:lastModifiedBy>
  <cp:revision>13</cp:revision>
  <dcterms:created xsi:type="dcterms:W3CDTF">2017-09-12T11:01:59Z</dcterms:created>
  <dcterms:modified xsi:type="dcterms:W3CDTF">2017-09-13T00:23:07Z</dcterms:modified>
</cp:coreProperties>
</file>